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8" r:id="rId2"/>
    <p:sldId id="265" r:id="rId3"/>
    <p:sldId id="264" r:id="rId4"/>
    <p:sldId id="266" r:id="rId5"/>
    <p:sldId id="278" r:id="rId6"/>
    <p:sldId id="279" r:id="rId7"/>
    <p:sldId id="269" r:id="rId8"/>
    <p:sldId id="280" r:id="rId9"/>
    <p:sldId id="281" r:id="rId10"/>
    <p:sldId id="267" r:id="rId11"/>
    <p:sldId id="285" r:id="rId12"/>
    <p:sldId id="284" r:id="rId13"/>
    <p:sldId id="283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3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5807AC-ACA7-4568-A7B8-23643B07165A}" v="11" dt="2022-04-29T08:31:22.5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63" autoAdjust="0"/>
    <p:restoredTop sz="94808"/>
  </p:normalViewPr>
  <p:slideViewPr>
    <p:cSldViewPr snapToGrid="0" snapToObjects="1">
      <p:cViewPr varScale="1">
        <p:scale>
          <a:sx n="85" d="100"/>
          <a:sy n="85" d="100"/>
        </p:scale>
        <p:origin x="9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FAFCD-2F55-4947-BBB1-C68CC0CC5A26}" type="datetimeFigureOut">
              <a:rPr lang="en-GB" smtClean="0"/>
              <a:t>14/02/2023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BBB07-0D56-4516-8522-F22AFB3041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416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1A5C77-B4E6-4E45-B694-D781B66AD90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526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Nati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E6ED7-AF2C-9944-AFC8-A1400C810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81953"/>
            <a:ext cx="9144000" cy="18106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56E89-3CFA-D445-91BD-5BE177FA0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84664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6B3B2-DBAF-084B-B6E9-4B7E4E23C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92F01-FD8B-4047-986F-A1DA70F15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FAEA6-C669-D04A-958E-9DFF7B9A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BE3A6D-DB44-4C48-9DDB-43DBE12A3F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79187" y="967517"/>
            <a:ext cx="4260896" cy="159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90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Yoga Waterfo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3FEA6E4-051E-41BC-A80D-E398FCEA89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06086" y="4982641"/>
            <a:ext cx="2143243" cy="9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4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Break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9865F59-3344-B546-8A57-0ACB707461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58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Image Right Nation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1A3782BB-7ED1-DE42-8352-E687E45E33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9441" y="1825625"/>
            <a:ext cx="4114799" cy="4114799"/>
          </a:xfrm>
          <a:custGeom>
            <a:avLst/>
            <a:gdLst>
              <a:gd name="connsiteX0" fmla="*/ 2057420 w 4114799"/>
              <a:gd name="connsiteY0" fmla="*/ 4114798 h 4114799"/>
              <a:gd name="connsiteX1" fmla="*/ 4114799 w 4114799"/>
              <a:gd name="connsiteY1" fmla="*/ 4114798 h 4114799"/>
              <a:gd name="connsiteX2" fmla="*/ 4114799 w 4114799"/>
              <a:gd name="connsiteY2" fmla="*/ 4114799 h 4114799"/>
              <a:gd name="connsiteX3" fmla="*/ 2057400 w 4114799"/>
              <a:gd name="connsiteY3" fmla="*/ 4114799 h 4114799"/>
              <a:gd name="connsiteX4" fmla="*/ 0 w 4114799"/>
              <a:gd name="connsiteY4" fmla="*/ 4114798 h 4114799"/>
              <a:gd name="connsiteX5" fmla="*/ 2057381 w 4114799"/>
              <a:gd name="connsiteY5" fmla="*/ 4114798 h 4114799"/>
              <a:gd name="connsiteX6" fmla="*/ 2057400 w 4114799"/>
              <a:gd name="connsiteY6" fmla="*/ 4114799 h 4114799"/>
              <a:gd name="connsiteX7" fmla="*/ 0 w 4114799"/>
              <a:gd name="connsiteY7" fmla="*/ 4114799 h 4114799"/>
              <a:gd name="connsiteX8" fmla="*/ 2057381 w 4114799"/>
              <a:gd name="connsiteY8" fmla="*/ 0 h 4114799"/>
              <a:gd name="connsiteX9" fmla="*/ 2057421 w 4114799"/>
              <a:gd name="connsiteY9" fmla="*/ 0 h 4114799"/>
              <a:gd name="connsiteX10" fmla="*/ 2254777 w 4114799"/>
              <a:gd name="connsiteY10" fmla="*/ 9344 h 4114799"/>
              <a:gd name="connsiteX11" fmla="*/ 4104178 w 4114799"/>
              <a:gd name="connsiteY11" fmla="*/ 1847042 h 4114799"/>
              <a:gd name="connsiteX12" fmla="*/ 4114799 w 4114799"/>
              <a:gd name="connsiteY12" fmla="*/ 2057380 h 4114799"/>
              <a:gd name="connsiteX13" fmla="*/ 4114799 w 4114799"/>
              <a:gd name="connsiteY13" fmla="*/ 2057419 h 4114799"/>
              <a:gd name="connsiteX14" fmla="*/ 4104178 w 4114799"/>
              <a:gd name="connsiteY14" fmla="*/ 2267756 h 4114799"/>
              <a:gd name="connsiteX15" fmla="*/ 2267757 w 4114799"/>
              <a:gd name="connsiteY15" fmla="*/ 4104177 h 4114799"/>
              <a:gd name="connsiteX16" fmla="*/ 2057420 w 4114799"/>
              <a:gd name="connsiteY16" fmla="*/ 4114798 h 4114799"/>
              <a:gd name="connsiteX17" fmla="*/ 2057381 w 4114799"/>
              <a:gd name="connsiteY17" fmla="*/ 4114798 h 4114799"/>
              <a:gd name="connsiteX18" fmla="*/ 1847043 w 4114799"/>
              <a:gd name="connsiteY18" fmla="*/ 4104177 h 4114799"/>
              <a:gd name="connsiteX19" fmla="*/ 0 w 4114799"/>
              <a:gd name="connsiteY19" fmla="*/ 2057399 h 4114799"/>
              <a:gd name="connsiteX20" fmla="*/ 1847043 w 4114799"/>
              <a:gd name="connsiteY20" fmla="*/ 10621 h 411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14799" h="4114799">
                <a:moveTo>
                  <a:pt x="2057420" y="4114798"/>
                </a:moveTo>
                <a:lnTo>
                  <a:pt x="4114799" y="4114798"/>
                </a:lnTo>
                <a:lnTo>
                  <a:pt x="4114799" y="4114799"/>
                </a:lnTo>
                <a:lnTo>
                  <a:pt x="2057400" y="4114799"/>
                </a:lnTo>
                <a:close/>
                <a:moveTo>
                  <a:pt x="0" y="4114798"/>
                </a:moveTo>
                <a:lnTo>
                  <a:pt x="2057381" y="4114798"/>
                </a:lnTo>
                <a:lnTo>
                  <a:pt x="2057400" y="4114799"/>
                </a:lnTo>
                <a:lnTo>
                  <a:pt x="0" y="4114799"/>
                </a:lnTo>
                <a:close/>
                <a:moveTo>
                  <a:pt x="2057381" y="0"/>
                </a:moveTo>
                <a:lnTo>
                  <a:pt x="2057421" y="0"/>
                </a:lnTo>
                <a:lnTo>
                  <a:pt x="2254777" y="9344"/>
                </a:lnTo>
                <a:cubicBezTo>
                  <a:pt x="3229164" y="102087"/>
                  <a:pt x="4005403" y="874426"/>
                  <a:pt x="4104178" y="1847042"/>
                </a:cubicBezTo>
                <a:lnTo>
                  <a:pt x="4114799" y="2057380"/>
                </a:lnTo>
                <a:lnTo>
                  <a:pt x="4114799" y="2057419"/>
                </a:lnTo>
                <a:lnTo>
                  <a:pt x="4104178" y="2267756"/>
                </a:lnTo>
                <a:cubicBezTo>
                  <a:pt x="4005842" y="3236049"/>
                  <a:pt x="3236050" y="4005842"/>
                  <a:pt x="2267757" y="4104177"/>
                </a:cubicBezTo>
                <a:lnTo>
                  <a:pt x="2057420" y="4114798"/>
                </a:lnTo>
                <a:lnTo>
                  <a:pt x="2057381" y="4114798"/>
                </a:lnTo>
                <a:lnTo>
                  <a:pt x="1847043" y="4104177"/>
                </a:lnTo>
                <a:cubicBezTo>
                  <a:pt x="809586" y="3998818"/>
                  <a:pt x="0" y="3122653"/>
                  <a:pt x="0" y="2057399"/>
                </a:cubicBezTo>
                <a:cubicBezTo>
                  <a:pt x="0" y="992145"/>
                  <a:pt x="809586" y="115981"/>
                  <a:pt x="1847043" y="10621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35EC6F-EFCA-F543-87FA-C26F5A743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B4259-37C5-324C-84E7-8738D19DB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B8504-BC12-314A-84DA-8DD60F480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19AC9-2206-2A46-9543-B3219C379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680F0-08D6-2F49-9F53-3BC783343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AE0983-75F3-A54B-953C-13C1705858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01384" y="5519723"/>
            <a:ext cx="1752414" cy="656821"/>
          </a:xfrm>
          <a:prstGeom prst="rect">
            <a:avLst/>
          </a:prstGeom>
        </p:spPr>
      </p:pic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896E1E6A-D328-3145-A3C0-02CAA4356F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5280025"/>
            <a:ext cx="2136775" cy="896938"/>
          </a:xfrm>
          <a:noFill/>
        </p:spPr>
        <p:txBody>
          <a:bodyPr/>
          <a:lstStyle/>
          <a:p>
            <a:r>
              <a:rPr lang="en-US" dirty="0"/>
              <a:t>Co-brand</a:t>
            </a:r>
          </a:p>
        </p:txBody>
      </p:sp>
    </p:spTree>
    <p:extLst>
      <p:ext uri="{BB962C8B-B14F-4D97-AF65-F5344CB8AC3E}">
        <p14:creationId xmlns:p14="http://schemas.microsoft.com/office/powerpoint/2010/main" val="3429828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Image Right Waterfo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1A3782BB-7ED1-DE42-8352-E687E45E33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9441" y="1825625"/>
            <a:ext cx="4114799" cy="4114799"/>
          </a:xfrm>
          <a:custGeom>
            <a:avLst/>
            <a:gdLst>
              <a:gd name="connsiteX0" fmla="*/ 2057420 w 4114799"/>
              <a:gd name="connsiteY0" fmla="*/ 4114798 h 4114799"/>
              <a:gd name="connsiteX1" fmla="*/ 4114799 w 4114799"/>
              <a:gd name="connsiteY1" fmla="*/ 4114798 h 4114799"/>
              <a:gd name="connsiteX2" fmla="*/ 4114799 w 4114799"/>
              <a:gd name="connsiteY2" fmla="*/ 4114799 h 4114799"/>
              <a:gd name="connsiteX3" fmla="*/ 2057400 w 4114799"/>
              <a:gd name="connsiteY3" fmla="*/ 4114799 h 4114799"/>
              <a:gd name="connsiteX4" fmla="*/ 0 w 4114799"/>
              <a:gd name="connsiteY4" fmla="*/ 4114798 h 4114799"/>
              <a:gd name="connsiteX5" fmla="*/ 2057381 w 4114799"/>
              <a:gd name="connsiteY5" fmla="*/ 4114798 h 4114799"/>
              <a:gd name="connsiteX6" fmla="*/ 2057400 w 4114799"/>
              <a:gd name="connsiteY6" fmla="*/ 4114799 h 4114799"/>
              <a:gd name="connsiteX7" fmla="*/ 0 w 4114799"/>
              <a:gd name="connsiteY7" fmla="*/ 4114799 h 4114799"/>
              <a:gd name="connsiteX8" fmla="*/ 2057381 w 4114799"/>
              <a:gd name="connsiteY8" fmla="*/ 0 h 4114799"/>
              <a:gd name="connsiteX9" fmla="*/ 2057421 w 4114799"/>
              <a:gd name="connsiteY9" fmla="*/ 0 h 4114799"/>
              <a:gd name="connsiteX10" fmla="*/ 2254777 w 4114799"/>
              <a:gd name="connsiteY10" fmla="*/ 9344 h 4114799"/>
              <a:gd name="connsiteX11" fmla="*/ 4104178 w 4114799"/>
              <a:gd name="connsiteY11" fmla="*/ 1847042 h 4114799"/>
              <a:gd name="connsiteX12" fmla="*/ 4114799 w 4114799"/>
              <a:gd name="connsiteY12" fmla="*/ 2057380 h 4114799"/>
              <a:gd name="connsiteX13" fmla="*/ 4114799 w 4114799"/>
              <a:gd name="connsiteY13" fmla="*/ 2057419 h 4114799"/>
              <a:gd name="connsiteX14" fmla="*/ 4104178 w 4114799"/>
              <a:gd name="connsiteY14" fmla="*/ 2267756 h 4114799"/>
              <a:gd name="connsiteX15" fmla="*/ 2267757 w 4114799"/>
              <a:gd name="connsiteY15" fmla="*/ 4104177 h 4114799"/>
              <a:gd name="connsiteX16" fmla="*/ 2057420 w 4114799"/>
              <a:gd name="connsiteY16" fmla="*/ 4114798 h 4114799"/>
              <a:gd name="connsiteX17" fmla="*/ 2057381 w 4114799"/>
              <a:gd name="connsiteY17" fmla="*/ 4114798 h 4114799"/>
              <a:gd name="connsiteX18" fmla="*/ 1847043 w 4114799"/>
              <a:gd name="connsiteY18" fmla="*/ 4104177 h 4114799"/>
              <a:gd name="connsiteX19" fmla="*/ 0 w 4114799"/>
              <a:gd name="connsiteY19" fmla="*/ 2057399 h 4114799"/>
              <a:gd name="connsiteX20" fmla="*/ 1847043 w 4114799"/>
              <a:gd name="connsiteY20" fmla="*/ 10621 h 411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14799" h="4114799">
                <a:moveTo>
                  <a:pt x="2057420" y="4114798"/>
                </a:moveTo>
                <a:lnTo>
                  <a:pt x="4114799" y="4114798"/>
                </a:lnTo>
                <a:lnTo>
                  <a:pt x="4114799" y="4114799"/>
                </a:lnTo>
                <a:lnTo>
                  <a:pt x="2057400" y="4114799"/>
                </a:lnTo>
                <a:close/>
                <a:moveTo>
                  <a:pt x="0" y="4114798"/>
                </a:moveTo>
                <a:lnTo>
                  <a:pt x="2057381" y="4114798"/>
                </a:lnTo>
                <a:lnTo>
                  <a:pt x="2057400" y="4114799"/>
                </a:lnTo>
                <a:lnTo>
                  <a:pt x="0" y="4114799"/>
                </a:lnTo>
                <a:close/>
                <a:moveTo>
                  <a:pt x="2057381" y="0"/>
                </a:moveTo>
                <a:lnTo>
                  <a:pt x="2057421" y="0"/>
                </a:lnTo>
                <a:lnTo>
                  <a:pt x="2254777" y="9344"/>
                </a:lnTo>
                <a:cubicBezTo>
                  <a:pt x="3229164" y="102087"/>
                  <a:pt x="4005403" y="874426"/>
                  <a:pt x="4104178" y="1847042"/>
                </a:cubicBezTo>
                <a:lnTo>
                  <a:pt x="4114799" y="2057380"/>
                </a:lnTo>
                <a:lnTo>
                  <a:pt x="4114799" y="2057419"/>
                </a:lnTo>
                <a:lnTo>
                  <a:pt x="4104178" y="2267756"/>
                </a:lnTo>
                <a:cubicBezTo>
                  <a:pt x="4005842" y="3236049"/>
                  <a:pt x="3236050" y="4005842"/>
                  <a:pt x="2267757" y="4104177"/>
                </a:cubicBezTo>
                <a:lnTo>
                  <a:pt x="2057420" y="4114798"/>
                </a:lnTo>
                <a:lnTo>
                  <a:pt x="2057381" y="4114798"/>
                </a:lnTo>
                <a:lnTo>
                  <a:pt x="1847043" y="4104177"/>
                </a:lnTo>
                <a:cubicBezTo>
                  <a:pt x="809586" y="3998818"/>
                  <a:pt x="0" y="3122653"/>
                  <a:pt x="0" y="2057399"/>
                </a:cubicBezTo>
                <a:cubicBezTo>
                  <a:pt x="0" y="992145"/>
                  <a:pt x="809586" y="115981"/>
                  <a:pt x="1847043" y="10621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35EC6F-EFCA-F543-87FA-C26F5A743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B4259-37C5-324C-84E7-8738D19DB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B8504-BC12-314A-84DA-8DD60F480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19AC9-2206-2A46-9543-B3219C379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680F0-08D6-2F49-9F53-3BC783343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896E1E6A-D328-3145-A3C0-02CAA4356F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5280025"/>
            <a:ext cx="2136775" cy="896938"/>
          </a:xfrm>
          <a:noFill/>
        </p:spPr>
        <p:txBody>
          <a:bodyPr/>
          <a:lstStyle/>
          <a:p>
            <a:r>
              <a:rPr lang="en-US" dirty="0"/>
              <a:t>Co-brand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F0450843-9821-414E-9BD6-DA5DEF62CF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38679" y="5610422"/>
            <a:ext cx="1463105" cy="66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25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 Nati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77422-F994-9F4C-9485-5C37A548D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F890D-E8BC-D54C-9C77-4C2877F3C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78335-E6F2-1444-87D7-AFBE801BA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6EE75-B9E9-074A-AB10-2FB443AFA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7D8EB-02A2-DC4C-8AC4-77FB9C50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A2B782-4FA5-714C-8C96-00B43A9BB2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01384" y="5519723"/>
            <a:ext cx="1752414" cy="65682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6F7BA1C-B097-FB49-A01B-7F21542A0233}"/>
              </a:ext>
            </a:extLst>
          </p:cNvPr>
          <p:cNvCxnSpPr/>
          <p:nvPr userDrawn="1"/>
        </p:nvCxnSpPr>
        <p:spPr>
          <a:xfrm>
            <a:off x="838200" y="1690688"/>
            <a:ext cx="105149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41E018A1-6D87-644D-970A-B87754364F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5280025"/>
            <a:ext cx="2136775" cy="896938"/>
          </a:xfrm>
          <a:noFill/>
        </p:spPr>
        <p:txBody>
          <a:bodyPr/>
          <a:lstStyle/>
          <a:p>
            <a:r>
              <a:rPr lang="en-US" dirty="0"/>
              <a:t>Co-brand</a:t>
            </a:r>
          </a:p>
        </p:txBody>
      </p:sp>
    </p:spTree>
    <p:extLst>
      <p:ext uri="{BB962C8B-B14F-4D97-AF65-F5344CB8AC3E}">
        <p14:creationId xmlns:p14="http://schemas.microsoft.com/office/powerpoint/2010/main" val="2215831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 Waterfo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77422-F994-9F4C-9485-5C37A548D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F890D-E8BC-D54C-9C77-4C2877F3C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78335-E6F2-1444-87D7-AFBE801BA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6EE75-B9E9-074A-AB10-2FB443AFA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7D8EB-02A2-DC4C-8AC4-77FB9C50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6F7BA1C-B097-FB49-A01B-7F21542A0233}"/>
              </a:ext>
            </a:extLst>
          </p:cNvPr>
          <p:cNvCxnSpPr/>
          <p:nvPr userDrawn="1"/>
        </p:nvCxnSpPr>
        <p:spPr>
          <a:xfrm>
            <a:off x="838200" y="1690688"/>
            <a:ext cx="105149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3B65C937-543A-B84A-8254-08D183077AC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5280025"/>
            <a:ext cx="2136775" cy="896938"/>
          </a:xfrm>
          <a:noFill/>
        </p:spPr>
        <p:txBody>
          <a:bodyPr/>
          <a:lstStyle/>
          <a:p>
            <a:r>
              <a:rPr lang="en-US" dirty="0"/>
              <a:t>Co-brand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3869664D-ACCF-4F48-AAB3-C117102D27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09177" y="5431953"/>
            <a:ext cx="1651550" cy="74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69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77422-F994-9F4C-9485-5C37A548D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F890D-E8BC-D54C-9C77-4C2877F3C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78335-E6F2-1444-87D7-AFBE801BA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6EE75-B9E9-074A-AB10-2FB443AFA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7D8EB-02A2-DC4C-8AC4-77FB9C50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6F7BA1C-B097-FB49-A01B-7F21542A0233}"/>
              </a:ext>
            </a:extLst>
          </p:cNvPr>
          <p:cNvCxnSpPr/>
          <p:nvPr userDrawn="1"/>
        </p:nvCxnSpPr>
        <p:spPr>
          <a:xfrm>
            <a:off x="838200" y="1690688"/>
            <a:ext cx="1051493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494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ntent Nati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77422-F994-9F4C-9485-5C37A548DD4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F890D-E8BC-D54C-9C77-4C2877F3CBA4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78335-E6F2-1444-87D7-AFBE801BA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6EE75-B9E9-074A-AB10-2FB443AFA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7D8EB-02A2-DC4C-8AC4-77FB9C50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932A4D-1B47-9D45-955F-5DE08D5AF3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02051" y="5520224"/>
            <a:ext cx="1751081" cy="65582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042D18-56E5-404C-8476-858EB682E93D}"/>
              </a:ext>
            </a:extLst>
          </p:cNvPr>
          <p:cNvCxnSpPr/>
          <p:nvPr userDrawn="1"/>
        </p:nvCxnSpPr>
        <p:spPr>
          <a:xfrm>
            <a:off x="838200" y="1690688"/>
            <a:ext cx="105149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6F14E335-EC9B-C146-A411-16603FB4A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5280025"/>
            <a:ext cx="2136775" cy="896938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Co-brand</a:t>
            </a:r>
          </a:p>
        </p:txBody>
      </p:sp>
    </p:spTree>
    <p:extLst>
      <p:ext uri="{BB962C8B-B14F-4D97-AF65-F5344CB8AC3E}">
        <p14:creationId xmlns:p14="http://schemas.microsoft.com/office/powerpoint/2010/main" val="3913471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ntent Waterfo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77422-F994-9F4C-9485-5C37A548DD4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F890D-E8BC-D54C-9C77-4C2877F3C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7514"/>
            <a:ext cx="10515600" cy="4351338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78335-E6F2-1444-87D7-AFBE801BA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6EE75-B9E9-074A-AB10-2FB443AFA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7D8EB-02A2-DC4C-8AC4-77FB9C50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042D18-56E5-404C-8476-858EB682E93D}"/>
              </a:ext>
            </a:extLst>
          </p:cNvPr>
          <p:cNvCxnSpPr/>
          <p:nvPr userDrawn="1"/>
        </p:nvCxnSpPr>
        <p:spPr>
          <a:xfrm>
            <a:off x="838200" y="1690688"/>
            <a:ext cx="105149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B4B34B-A788-C745-B1DC-EADC7DEE9F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5280025"/>
            <a:ext cx="2136775" cy="896938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Co-brand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6CFD8C3E-9483-4D60-BE0F-3ACF6BE14B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0886" y="5426826"/>
            <a:ext cx="1662914" cy="75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36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B8F33-AA77-4D46-BE2C-53F23F955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596D39-E504-4CE6-9060-D10626DFB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8C4116-D433-4DA4-B577-5398EC856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99AC91-D609-45DC-AA21-D3F5C1BAD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87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Waterfo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E6ED7-AF2C-9944-AFC8-A1400C810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81953"/>
            <a:ext cx="9144000" cy="18106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56E89-3CFA-D445-91BD-5BE177FA0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84664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6B3B2-DBAF-084B-B6E9-4B7E4E23C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92F01-FD8B-4047-986F-A1DA70F15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FAEA6-C669-D04A-958E-9DFF7B9A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FD416A30-DB6B-4E40-823B-116557CBC5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674" y="1017574"/>
            <a:ext cx="3540301" cy="159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55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77422-F994-9F4C-9485-5C37A548DD4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F890D-E8BC-D54C-9C77-4C2877F3CBA4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78335-E6F2-1444-87D7-AFBE801BA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6EE75-B9E9-074A-AB10-2FB443AFA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7D8EB-02A2-DC4C-8AC4-77FB9C50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042D18-56E5-404C-8476-858EB682E93D}"/>
              </a:ext>
            </a:extLst>
          </p:cNvPr>
          <p:cNvCxnSpPr/>
          <p:nvPr userDrawn="1"/>
        </p:nvCxnSpPr>
        <p:spPr>
          <a:xfrm>
            <a:off x="838200" y="1690688"/>
            <a:ext cx="1051493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1539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E69AD-41B7-8546-BC19-C231D4E8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33352-C821-7949-8ED3-45413D9A9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67AFB-51C4-EE49-9407-C5E3DA9F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FF6B9-4104-ED45-B55D-288D70E2F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F1BE5-AACF-5041-9102-D9DB20F43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3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Na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5EC6F-EFCA-F543-87FA-C26F5A743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B4259-37C5-324C-84E7-8738D19DB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985C31-1493-B448-B755-05C67A579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B8504-BC12-314A-84DA-8DD60F480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19AC9-2206-2A46-9543-B3219C379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680F0-08D6-2F49-9F53-3BC783343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AE0983-75F3-A54B-953C-13C1705858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01386" y="5519723"/>
            <a:ext cx="1752414" cy="656821"/>
          </a:xfrm>
          <a:prstGeom prst="rect">
            <a:avLst/>
          </a:prstGeom>
        </p:spPr>
      </p:pic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44DABFCC-F2EF-CA44-AB85-F228A08F0C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5280025"/>
            <a:ext cx="2136775" cy="896938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Co-brand</a:t>
            </a:r>
          </a:p>
        </p:txBody>
      </p:sp>
    </p:spTree>
    <p:extLst>
      <p:ext uri="{BB962C8B-B14F-4D97-AF65-F5344CB8AC3E}">
        <p14:creationId xmlns:p14="http://schemas.microsoft.com/office/powerpoint/2010/main" val="2846030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aterf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5EC6F-EFCA-F543-87FA-C26F5A743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CB4259-37C5-324C-84E7-8738D19DB5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985C31-1493-B448-B755-05C67A579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B8504-BC12-314A-84DA-8DD60F480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A19AC9-2206-2A46-9543-B3219C379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680F0-08D6-2F49-9F53-3BC783343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8A9D3F2-B708-0244-BF7D-0D388DBC108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5280025"/>
            <a:ext cx="2136775" cy="896938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Co-brand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730A6D69-CA0D-4FAA-A0EC-3360AB55B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2250" y="5431953"/>
            <a:ext cx="1651550" cy="74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24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a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584CB-5DD4-2C48-BFE4-A5506B92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2821A0-8459-F04F-AAF3-C381F467B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D06834-5C07-C147-82AA-D55AD5655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CBA6D-E3B0-E74E-B7E3-32B83F30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56EA11-DD13-EF4F-8924-144177D249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01384" y="5519723"/>
            <a:ext cx="1752414" cy="656821"/>
          </a:xfrm>
          <a:prstGeom prst="rect">
            <a:avLst/>
          </a:prstGeom>
        </p:spPr>
      </p:pic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5F2D5C3A-7AF8-6146-9177-0717B48EF29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5280025"/>
            <a:ext cx="2136775" cy="896938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Co-brand</a:t>
            </a:r>
          </a:p>
        </p:txBody>
      </p:sp>
    </p:spTree>
    <p:extLst>
      <p:ext uri="{BB962C8B-B14F-4D97-AF65-F5344CB8AC3E}">
        <p14:creationId xmlns:p14="http://schemas.microsoft.com/office/powerpoint/2010/main" val="2509102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aterf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584CB-5DD4-2C48-BFE4-A5506B92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2821A0-8459-F04F-AAF3-C381F467B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D06834-5C07-C147-82AA-D55AD5655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CBA6D-E3B0-E74E-B7E3-32B83F30C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9A416B17-7E67-1348-AB89-236A8BE085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5280025"/>
            <a:ext cx="2136775" cy="896938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Co-brand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5593B342-DE1B-415A-972A-C0D50145D9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9177" y="5431953"/>
            <a:ext cx="1651550" cy="74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54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57CC6B-F8F7-274C-97D3-30E93B0B0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247FAF-4E59-5645-BE21-41CB8D745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5439-7726-6044-8F02-54AFB5C5E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75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A0052-5821-1C47-BA7D-2F951DB9B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B3FE6-311F-A145-AF29-02102360B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2D796A-2399-6B49-89C3-BD1CDD2F2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8A319A-1215-4C43-8CCF-2314FC26D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2BCB9C-2DD2-7147-BCDE-503424AC6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14B22-8E37-D846-B81F-E9ADCD7DB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326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2DF87-B4DB-C940-92D3-52D1B0E0C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C69B5-8655-5641-8B10-100E0C7A19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7F22F3-3243-8245-8A14-77DC0EC46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9D6BA2-DA5C-0E40-BDA8-774FB0B2D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DA56D-176C-0C40-9688-711A786E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5F973-C24B-4B43-ABE3-AE5ED1BA3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40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A8A9C-FC4D-D64B-941A-91BF50271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3D5CE1-F6B6-214A-9AB2-2F84EC6236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19044-BC7E-DD44-B18B-93AE5CB67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992A5-CCBC-C446-98A2-77A4CCDE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46F34-E6BD-9C47-82CA-AD7357FA1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97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ark Title Nati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E6ED7-AF2C-9944-AFC8-A1400C810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81953"/>
            <a:ext cx="9144000" cy="1810635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56E89-3CFA-D445-91BD-5BE177FA0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84664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6B3B2-DBAF-084B-B6E9-4B7E4E23C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92F01-FD8B-4047-986F-A1DA70F15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FAEA6-C669-D04A-958E-9DFF7B9A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BE3A6D-DB44-4C48-9DDB-43DBE12A3F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80812" y="968735"/>
            <a:ext cx="4257646" cy="159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715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652572-672B-C44C-A509-5CDED0D5F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D957DB-0A60-7C47-AB1D-8E5CEC46D0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2EC0C-655F-0D4F-9A38-017AF5F16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F4DA5-ABC0-D845-A090-83E97081B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0735B-0461-464C-9B09-002519755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50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ark Title Waterfo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40CB4AF9-64DD-4B49-BEC4-31736F4E09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5473" y="963013"/>
            <a:ext cx="3537132" cy="1595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CE6ED7-AF2C-9944-AFC8-A1400C810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281953"/>
            <a:ext cx="9144000" cy="1810635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56E89-3CFA-D445-91BD-5BE177FA0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84664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6B3B2-DBAF-084B-B6E9-4B7E4E23C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8204-859D-564C-AB6B-6736F5479E74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92F01-FD8B-4047-986F-A1DA70F15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FAEA6-C669-D04A-958E-9DFF7B9A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2763C-2F96-3240-9964-601A745E61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53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Cycling Nati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EE5F90-03DE-3A44-AE49-3CB17F1F03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042400" y="763247"/>
            <a:ext cx="2376345" cy="88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Cycling Waterfo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01E4BC51-5D96-4B8A-BE3D-40D18E0745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42423" y="657092"/>
            <a:ext cx="2143243" cy="9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9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Park Nati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989139-0E91-C941-B5E5-D671FA052E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3280" y="5020287"/>
            <a:ext cx="2376345" cy="88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63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Park Waterfo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DE8A353-B771-4689-A291-CD58025BF3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9602" y="5058807"/>
            <a:ext cx="2143243" cy="96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03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Yoga Nati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91C3D7-7545-2A41-A2E7-3608C32D87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43280" y="5020287"/>
            <a:ext cx="2376345" cy="88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05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0B8CC5-A1DD-B547-9445-EEA40FC3A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855B3D-B43A-074C-B9F8-00624802F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33703-4D90-BB4A-9919-D931C4B758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2C68204-859D-564C-AB6B-6736F5479E74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1A815-CA42-FA42-BCF3-A42302B1C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09000-4DE5-3D4C-8871-56EC50BE9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82763C-2F96-3240-9964-601A745E61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07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0" r:id="rId3"/>
    <p:sldLayoutId id="2147483671" r:id="rId4"/>
    <p:sldLayoutId id="2147483661" r:id="rId5"/>
    <p:sldLayoutId id="2147483676" r:id="rId6"/>
    <p:sldLayoutId id="2147483662" r:id="rId7"/>
    <p:sldLayoutId id="2147483682" r:id="rId8"/>
    <p:sldLayoutId id="2147483663" r:id="rId9"/>
    <p:sldLayoutId id="2147483686" r:id="rId10"/>
    <p:sldLayoutId id="2147483695" r:id="rId11"/>
    <p:sldLayoutId id="2147483694" r:id="rId12"/>
    <p:sldLayoutId id="2147483710" r:id="rId13"/>
    <p:sldLayoutId id="2147483650" r:id="rId14"/>
    <p:sldLayoutId id="2147483690" r:id="rId15"/>
    <p:sldLayoutId id="2147483696" r:id="rId16"/>
    <p:sldLayoutId id="2147483664" r:id="rId17"/>
    <p:sldLayoutId id="2147483714" r:id="rId18"/>
    <p:sldLayoutId id="2147483719" r:id="rId19"/>
    <p:sldLayoutId id="2147483718" r:id="rId20"/>
    <p:sldLayoutId id="2147483651" r:id="rId21"/>
    <p:sldLayoutId id="2147483652" r:id="rId22"/>
    <p:sldLayoutId id="2147483701" r:id="rId23"/>
    <p:sldLayoutId id="2147483654" r:id="rId24"/>
    <p:sldLayoutId id="2147483705" r:id="rId25"/>
    <p:sldLayoutId id="2147483655" r:id="rId26"/>
    <p:sldLayoutId id="2147483656" r:id="rId27"/>
    <p:sldLayoutId id="2147483657" r:id="rId28"/>
    <p:sldLayoutId id="2147483658" r:id="rId29"/>
    <p:sldLayoutId id="2147483659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D0205-51B9-43DC-9D07-670525FD9C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Project Overview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B14EB-27E8-4C77-B217-2C8F5C5969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/>
              <a:t>Jason Craughwell </a:t>
            </a:r>
          </a:p>
        </p:txBody>
      </p:sp>
    </p:spTree>
    <p:extLst>
      <p:ext uri="{BB962C8B-B14F-4D97-AF65-F5344CB8AC3E}">
        <p14:creationId xmlns:p14="http://schemas.microsoft.com/office/powerpoint/2010/main" val="3682137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1A955-0673-497D-A56C-B6A9451DE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Active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AF3BE-E266-4275-A770-B92E0F759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2800" b="0" i="1" dirty="0"/>
              <a:t>Implement coordinated actions to increase physical activity and reduce sedentary behaviour.</a:t>
            </a:r>
          </a:p>
          <a:p>
            <a:pPr marL="0" indent="0">
              <a:buNone/>
            </a:pPr>
            <a:endParaRPr lang="en-GB" sz="2800" b="0" i="1" dirty="0"/>
          </a:p>
          <a:p>
            <a:r>
              <a:rPr lang="en-GB" b="1" dirty="0"/>
              <a:t>Raising Awareness </a:t>
            </a:r>
            <a:r>
              <a:rPr lang="en-GB" dirty="0"/>
              <a:t>– meetings and presentations.</a:t>
            </a:r>
          </a:p>
          <a:p>
            <a:endParaRPr lang="en-GB" dirty="0"/>
          </a:p>
          <a:p>
            <a:r>
              <a:rPr lang="en-GB" b="1" dirty="0"/>
              <a:t>Steering Group </a:t>
            </a:r>
            <a:r>
              <a:rPr lang="en-GB" dirty="0"/>
              <a:t>– bringing together relevant local agencies.</a:t>
            </a:r>
          </a:p>
          <a:p>
            <a:endParaRPr lang="en-GB" dirty="0"/>
          </a:p>
          <a:p>
            <a:r>
              <a:rPr lang="en-GB" b="1" dirty="0"/>
              <a:t>Baseline Data </a:t>
            </a:r>
            <a:r>
              <a:rPr lang="en-GB" dirty="0"/>
              <a:t>– establishing city specific data.</a:t>
            </a:r>
          </a:p>
          <a:p>
            <a:endParaRPr lang="en-GB" dirty="0"/>
          </a:p>
          <a:p>
            <a:r>
              <a:rPr lang="en-GB" b="1" dirty="0"/>
              <a:t>Collaboration &amp; Learning </a:t>
            </a:r>
            <a:r>
              <a:rPr lang="en-GB" dirty="0"/>
              <a:t>– cooperation &amp; best practice.</a:t>
            </a:r>
          </a:p>
          <a:p>
            <a:pPr marL="0" indent="0">
              <a:buNone/>
            </a:pPr>
            <a:br>
              <a:rPr lang="en-GB" i="1" dirty="0"/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83917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4F9F5-E037-3B0A-5CCA-2E22C722F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Active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26C88-BC3C-C9EA-B57F-F6CCB9B8A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28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reate and maintain safe places and spaces to engage in regular sport and physical activity.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IE" sz="3000" b="1" dirty="0">
                <a:solidFill>
                  <a:srgbClr val="2723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Spaces </a:t>
            </a:r>
            <a:r>
              <a:rPr lang="en-IE" dirty="0">
                <a:solidFill>
                  <a:srgbClr val="2723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IE" sz="3000" dirty="0">
                <a:solidFill>
                  <a:srgbClr val="2723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supporting ongoing maximisation of use</a:t>
            </a:r>
            <a:r>
              <a:rPr lang="en-GB" sz="3000" dirty="0">
                <a:solidFill>
                  <a:srgbClr val="2723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e.g. audit, identify and engage</a:t>
            </a:r>
            <a:endParaRPr lang="en-GB" dirty="0">
              <a:solidFill>
                <a:srgbClr val="27236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IE" sz="3000" b="1" dirty="0">
                <a:solidFill>
                  <a:srgbClr val="2723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Cycling &amp; Walking </a:t>
            </a:r>
            <a:r>
              <a:rPr lang="en-IE" dirty="0">
                <a:solidFill>
                  <a:srgbClr val="2723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IE" sz="3000" dirty="0">
                <a:solidFill>
                  <a:srgbClr val="2723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promotion, support and guidance to decision makers and planners.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IE" dirty="0">
                <a:solidFill>
                  <a:srgbClr val="2723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e.g. development of Bike Hubs </a:t>
            </a:r>
            <a:endParaRPr lang="en-GB" dirty="0">
              <a:solidFill>
                <a:srgbClr val="27236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IE" sz="3000" b="1" dirty="0">
                <a:solidFill>
                  <a:srgbClr val="2723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Innovations</a:t>
            </a:r>
            <a:r>
              <a:rPr lang="en-IE" dirty="0">
                <a:solidFill>
                  <a:srgbClr val="2723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IE" sz="3000" dirty="0">
                <a:solidFill>
                  <a:srgbClr val="2723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providing new equipment or facility to demonstrate need/impact.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e.g. Bike Bunkers; </a:t>
            </a:r>
            <a:r>
              <a:rPr lang="en-IE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Pentanque</a:t>
            </a:r>
            <a:r>
              <a:rPr lang="en-I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green; inclusive equipment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71655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E7B56-8541-B062-B6D0-634CA196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Active Societies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459E9-CC84-904B-CD2D-228D29544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8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Enhance knowledge, understanding and appreciation for the multiple benefits of regular activity.</a:t>
            </a:r>
          </a:p>
          <a:p>
            <a:pPr>
              <a:lnSpc>
                <a:spcPct val="120000"/>
              </a:lnSpc>
            </a:pPr>
            <a:r>
              <a:rPr lang="en-GB" sz="2900" b="1" dirty="0"/>
              <a:t>Focus</a:t>
            </a:r>
            <a:r>
              <a:rPr lang="en-GB" sz="2900" dirty="0"/>
              <a:t> – people who are </a:t>
            </a:r>
            <a:r>
              <a:rPr lang="en-GB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economically, socially or educationally disadvantaged or who have a disability.</a:t>
            </a:r>
          </a:p>
          <a:p>
            <a:pPr>
              <a:lnSpc>
                <a:spcPct val="120000"/>
              </a:lnSpc>
            </a:pPr>
            <a:r>
              <a:rPr lang="en-GB" sz="2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</a:t>
            </a:r>
            <a:r>
              <a:rPr lang="en-GB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establishing preferred communication channels of target groups.</a:t>
            </a:r>
          </a:p>
          <a:p>
            <a:pPr>
              <a:lnSpc>
                <a:spcPct val="120000"/>
              </a:lnSpc>
            </a:pPr>
            <a:r>
              <a:rPr lang="en-GB" sz="2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</a:t>
            </a:r>
            <a:r>
              <a:rPr lang="en-GB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n</a:t>
            </a:r>
            <a:r>
              <a:rPr lang="en-GB" sz="2900" dirty="0"/>
              <a:t>eutral branding for an ‘umbrella’ approach to marketing; focus on key messages.</a:t>
            </a:r>
          </a:p>
          <a:p>
            <a:pPr>
              <a:lnSpc>
                <a:spcPct val="120000"/>
              </a:lnSpc>
            </a:pPr>
            <a:r>
              <a:rPr lang="en-GB" sz="2900" b="1" dirty="0"/>
              <a:t>Promotion</a:t>
            </a:r>
            <a:r>
              <a:rPr lang="en-GB" sz="2900" dirty="0"/>
              <a:t> – </a:t>
            </a:r>
            <a:r>
              <a:rPr lang="en-GB" sz="2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on national initiatives that demonstrate the theme of Active Cities such as: EWOS, Bike Week, Her Outdoors.</a:t>
            </a:r>
            <a:endParaRPr lang="en-GB" sz="2900" dirty="0"/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02093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9885-82CE-EBEB-F7AA-E76A6AAE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Active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E045F-92BD-2723-D6EA-A4A7C2E9A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GB" sz="28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reate access to programmes and opportunities to assist all ages and abilities to participate.</a:t>
            </a:r>
          </a:p>
          <a:p>
            <a:r>
              <a:rPr lang="en-GB" b="1" dirty="0">
                <a:solidFill>
                  <a:srgbClr val="272361"/>
                </a:solidFill>
              </a:rPr>
              <a:t>Targeted Initiatives </a:t>
            </a:r>
            <a:r>
              <a:rPr lang="en-GB" sz="3000" dirty="0">
                <a:solidFill>
                  <a:srgbClr val="272361"/>
                </a:solidFill>
              </a:rPr>
              <a:t>–</a:t>
            </a:r>
            <a:r>
              <a:rPr lang="en-GB" dirty="0">
                <a:solidFill>
                  <a:srgbClr val="272361"/>
                </a:solidFill>
              </a:rPr>
              <a:t> </a:t>
            </a:r>
            <a:r>
              <a:rPr lang="en-GB" sz="2600" dirty="0">
                <a:solidFill>
                  <a:srgbClr val="272361"/>
                </a:solidFill>
              </a:rPr>
              <a:t>reaching populations who may not otherwise be engaged. For example:</a:t>
            </a:r>
          </a:p>
          <a:p>
            <a:pPr lvl="1"/>
            <a:r>
              <a:rPr lang="en-GB" dirty="0">
                <a:solidFill>
                  <a:srgbClr val="272361"/>
                </a:solidFill>
              </a:rPr>
              <a:t>Discover Fitness for migrant communities</a:t>
            </a:r>
          </a:p>
          <a:p>
            <a:pPr lvl="1"/>
            <a:r>
              <a:rPr lang="en-GB" dirty="0">
                <a:solidFill>
                  <a:srgbClr val="272361"/>
                </a:solidFill>
              </a:rPr>
              <a:t>Active Cities guided walks; the</a:t>
            </a:r>
            <a:r>
              <a:rPr lang="en-I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IE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FitKidz</a:t>
            </a:r>
            <a:r>
              <a:rPr lang="en-I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walking challenge </a:t>
            </a:r>
          </a:p>
          <a:p>
            <a:pPr lvl="1"/>
            <a:endParaRPr lang="en-GB" sz="1000" dirty="0">
              <a:solidFill>
                <a:srgbClr val="27236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b="1" dirty="0">
                <a:solidFill>
                  <a:srgbClr val="272361"/>
                </a:solidFill>
              </a:rPr>
              <a:t>Innovative Initiatives</a:t>
            </a:r>
            <a:r>
              <a:rPr lang="en-GB" dirty="0">
                <a:solidFill>
                  <a:srgbClr val="272361"/>
                </a:solidFill>
              </a:rPr>
              <a:t> </a:t>
            </a:r>
            <a:r>
              <a:rPr lang="en-GB" sz="2400" dirty="0">
                <a:solidFill>
                  <a:srgbClr val="272361"/>
                </a:solidFill>
              </a:rPr>
              <a:t>–</a:t>
            </a:r>
            <a:r>
              <a:rPr lang="en-GB" dirty="0">
                <a:solidFill>
                  <a:srgbClr val="272361"/>
                </a:solidFill>
              </a:rPr>
              <a:t> ‘</a:t>
            </a:r>
            <a:r>
              <a:rPr lang="en-GB" sz="2600" dirty="0">
                <a:solidFill>
                  <a:srgbClr val="272361"/>
                </a:solidFill>
              </a:rPr>
              <a:t>Games on the Green’</a:t>
            </a:r>
          </a:p>
          <a:p>
            <a:endParaRPr lang="en-GB" sz="1000" dirty="0">
              <a:solidFill>
                <a:srgbClr val="272361"/>
              </a:solidFill>
            </a:endParaRPr>
          </a:p>
          <a:p>
            <a:r>
              <a:rPr lang="en-GB" b="1" dirty="0">
                <a:solidFill>
                  <a:srgbClr val="272361"/>
                </a:solidFill>
              </a:rPr>
              <a:t>Community Events </a:t>
            </a:r>
            <a:r>
              <a:rPr lang="en-GB" sz="2400" dirty="0">
                <a:solidFill>
                  <a:srgbClr val="272361"/>
                </a:solidFill>
              </a:rPr>
              <a:t>–</a:t>
            </a:r>
            <a:r>
              <a:rPr lang="en-GB" sz="2600" dirty="0">
                <a:solidFill>
                  <a:srgbClr val="272361"/>
                </a:solidFill>
              </a:rPr>
              <a:t> collaborating on events to provide more opportunities. </a:t>
            </a:r>
          </a:p>
          <a:p>
            <a:endParaRPr lang="en-GB" sz="1000" dirty="0">
              <a:solidFill>
                <a:srgbClr val="272361"/>
              </a:solidFill>
            </a:endParaRPr>
          </a:p>
          <a:p>
            <a:r>
              <a:rPr lang="en-GB" b="1" dirty="0">
                <a:solidFill>
                  <a:srgbClr val="272361"/>
                </a:solidFill>
              </a:rPr>
              <a:t>Building Leadership</a:t>
            </a:r>
            <a:r>
              <a:rPr lang="en-GB" sz="2600" b="1" dirty="0">
                <a:solidFill>
                  <a:srgbClr val="272361"/>
                </a:solidFill>
              </a:rPr>
              <a:t> </a:t>
            </a:r>
            <a:r>
              <a:rPr lang="en-GB" sz="2400" dirty="0">
                <a:solidFill>
                  <a:srgbClr val="272361"/>
                </a:solidFill>
              </a:rPr>
              <a:t>–</a:t>
            </a:r>
            <a:r>
              <a:rPr lang="en-GB" sz="2600" dirty="0">
                <a:solidFill>
                  <a:srgbClr val="272361"/>
                </a:solidFill>
              </a:rPr>
              <a:t> supporting clubs to deliver more.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3312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F37370-54F3-B4A5-943C-8CCD238B8E08}"/>
              </a:ext>
            </a:extLst>
          </p:cNvPr>
          <p:cNvSpPr txBox="1"/>
          <p:nvPr/>
        </p:nvSpPr>
        <p:spPr>
          <a:xfrm>
            <a:off x="3041151" y="2178121"/>
            <a:ext cx="6359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519673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E4F455F-8FAE-4ED0-A94F-D638CD8A4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4505" y="2838749"/>
            <a:ext cx="9144000" cy="2596280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Sport Ireland Initiative – Dormant Accounts Fund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5 largest Cities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Coordinated &amp; facilitated by 8 Local Sports Partnerships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dirty="0"/>
              <a:t>Focused on enabling each city to become and Active City’</a:t>
            </a:r>
          </a:p>
        </p:txBody>
      </p:sp>
    </p:spTree>
    <p:extLst>
      <p:ext uri="{BB962C8B-B14F-4D97-AF65-F5344CB8AC3E}">
        <p14:creationId xmlns:p14="http://schemas.microsoft.com/office/powerpoint/2010/main" val="3041946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87D97-0284-80DA-FE26-E3D2DE261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251F5-A091-A59A-11F3-BFFFA6212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9946DC-05CB-40D9-A49B-BD57082EE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26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D80AD5-DD38-42F6-B23D-EC4EFD7F3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01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242F0-4D23-45D4-A2C5-F5C26A76B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90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0B1E1-6EAA-4568-8182-70236B1B6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F65F0-43B0-4E84-BF21-E30B2040F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EC4AE3-1E76-4577-9D28-962311C93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03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D872D-682C-462B-B55E-0F17C938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00B55-06F5-4219-8B7A-EB157575D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4A4F7-5892-4F7B-94BC-1206DEF80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87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41A3B-E6BF-4436-8ADF-54CAF99DA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</a:t>
            </a:r>
            <a:r>
              <a:rPr lang="ga-IE" dirty="0"/>
              <a:t>I</a:t>
            </a:r>
            <a:r>
              <a:rPr lang="en-GB" dirty="0"/>
              <a:t>s </a:t>
            </a:r>
            <a:r>
              <a:rPr lang="ga-IE" dirty="0"/>
              <a:t>A</a:t>
            </a:r>
            <a:r>
              <a:rPr lang="en-GB" dirty="0"/>
              <a:t>n Active City?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DDBB5-6041-408B-9DFE-461AC584A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155"/>
            <a:ext cx="8610600" cy="466725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400" b="1" dirty="0"/>
              <a:t>Prioritises physical activity </a:t>
            </a:r>
            <a:r>
              <a:rPr lang="en-GB" sz="2400" dirty="0"/>
              <a:t>for </a:t>
            </a:r>
            <a:r>
              <a:rPr lang="en-GB" sz="2400" b="1" dirty="0"/>
              <a:t>ALL</a:t>
            </a:r>
            <a:r>
              <a:rPr lang="en-GB" sz="2400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sz="2400" b="1" dirty="0"/>
              <a:t>Increases the no. of active spaces </a:t>
            </a:r>
            <a:r>
              <a:rPr lang="en-GB" sz="2400" dirty="0"/>
              <a:t>throughout the city.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sz="2400" b="1" dirty="0"/>
              <a:t>Physical activity becomes a social norm </a:t>
            </a:r>
            <a:r>
              <a:rPr lang="en-GB" sz="2400" dirty="0"/>
              <a:t>– built into people’s home, work, and community lives.</a:t>
            </a:r>
          </a:p>
          <a:p>
            <a:pPr>
              <a:buFont typeface="Wingdings" panose="05000000000000000000" pitchFamily="2" charset="2"/>
              <a:buChar char="ü"/>
            </a:pPr>
            <a:endParaRPr lang="en-GB" sz="2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sz="2400" dirty="0"/>
              <a:t>Seeks to provide </a:t>
            </a:r>
            <a:r>
              <a:rPr lang="en-GB" sz="2400" b="1" dirty="0"/>
              <a:t>equal access and opportunity for ALL </a:t>
            </a:r>
            <a:r>
              <a:rPr lang="en-GB" sz="2400" dirty="0"/>
              <a:t>to take part.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57719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78D09-2E77-4484-8011-3902EA34F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D541B-F276-45C2-8039-A744DDAE8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0BA876-5AFF-4BAA-B711-74DE48D43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7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262260"/>
      </a:dk1>
      <a:lt1>
        <a:srgbClr val="FFFFFF"/>
      </a:lt1>
      <a:dk2>
        <a:srgbClr val="44546A"/>
      </a:dk2>
      <a:lt2>
        <a:srgbClr val="E7E6E6"/>
      </a:lt2>
      <a:accent1>
        <a:srgbClr val="3C5EAA"/>
      </a:accent1>
      <a:accent2>
        <a:srgbClr val="1792C3"/>
      </a:accent2>
      <a:accent3>
        <a:srgbClr val="59184D"/>
      </a:accent3>
      <a:accent4>
        <a:srgbClr val="CD1F26"/>
      </a:accent4>
      <a:accent5>
        <a:srgbClr val="156838"/>
      </a:accent5>
      <a:accent6>
        <a:srgbClr val="70AD47"/>
      </a:accent6>
      <a:hlink>
        <a:srgbClr val="FF5507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4CC86C6539140B2D959422A8AE82B" ma:contentTypeVersion="13" ma:contentTypeDescription="Create a new document." ma:contentTypeScope="" ma:versionID="4d4a873f9c805d9d486c9a53bb14d127">
  <xsd:schema xmlns:xsd="http://www.w3.org/2001/XMLSchema" xmlns:xs="http://www.w3.org/2001/XMLSchema" xmlns:p="http://schemas.microsoft.com/office/2006/metadata/properties" xmlns:ns2="8bf2fbee-7aef-4bd1-9751-1e759a118f53" xmlns:ns3="1e4a53a7-4f93-48a9-b9b1-4fd57c2de3ef" targetNamespace="http://schemas.microsoft.com/office/2006/metadata/properties" ma:root="true" ma:fieldsID="7fc5346adb804bcea027e2a5a3710f34" ns2:_="" ns3:_="">
    <xsd:import namespace="8bf2fbee-7aef-4bd1-9751-1e759a118f53"/>
    <xsd:import namespace="1e4a53a7-4f93-48a9-b9b1-4fd57c2de3e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f2fbee-7aef-4bd1-9751-1e759a118f5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63a571c7-da60-4615-abaf-0c62dd205465}" ma:internalName="TaxCatchAll" ma:showField="CatchAllData" ma:web="8bf2fbee-7aef-4bd1-9751-1e759a118f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4a53a7-4f93-48a9-b9b1-4fd57c2de3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8b50961-8f03-4c53-8700-80121f8803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05060FF-A18A-4F94-BC9C-A869DA21906E}"/>
</file>

<file path=customXml/itemProps2.xml><?xml version="1.0" encoding="utf-8"?>
<ds:datastoreItem xmlns:ds="http://schemas.openxmlformats.org/officeDocument/2006/customXml" ds:itemID="{F46EE20D-9DA4-46AA-ADF6-E204C5107AC4}"/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385</Words>
  <Application>Microsoft Office PowerPoint</Application>
  <PresentationFormat>Widescreen</PresentationFormat>
  <Paragraphs>52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</vt:lpstr>
      <vt:lpstr>Office Theme</vt:lpstr>
      <vt:lpstr>Project Overview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An Active City?</vt:lpstr>
      <vt:lpstr>PowerPoint Presentation</vt:lpstr>
      <vt:lpstr>Active Systems</vt:lpstr>
      <vt:lpstr>Active Environments</vt:lpstr>
      <vt:lpstr>Active Societies</vt:lpstr>
      <vt:lpstr>Active People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Slide</dc:title>
  <dc:creator>Microsoft Office User</dc:creator>
  <cp:lastModifiedBy>Maurice Headd</cp:lastModifiedBy>
  <cp:revision>14</cp:revision>
  <dcterms:created xsi:type="dcterms:W3CDTF">2022-03-02T15:57:08Z</dcterms:created>
  <dcterms:modified xsi:type="dcterms:W3CDTF">2023-02-14T13:57:04Z</dcterms:modified>
</cp:coreProperties>
</file>